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9"/>
  </p:notesMasterIdLst>
  <p:sldIdLst>
    <p:sldId id="271" r:id="rId5"/>
    <p:sldId id="272" r:id="rId6"/>
    <p:sldId id="273" r:id="rId7"/>
    <p:sldId id="274" r:id="rId8"/>
    <p:sldId id="275" r:id="rId9"/>
    <p:sldId id="276" r:id="rId10"/>
    <p:sldId id="277" r:id="rId11"/>
    <p:sldId id="278" r:id="rId12"/>
    <p:sldId id="279" r:id="rId13"/>
    <p:sldId id="280" r:id="rId14"/>
    <p:sldId id="283" r:id="rId15"/>
    <p:sldId id="281" r:id="rId16"/>
    <p:sldId id="282" r:id="rId17"/>
    <p:sldId id="285" r:id="rId1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DEB"/>
    <a:srgbClr val="6CCAF2"/>
    <a:srgbClr val="005E9A"/>
    <a:srgbClr val="E6007E"/>
    <a:srgbClr val="005992"/>
    <a:srgbClr val="DA5600"/>
    <a:srgbClr val="408FBC"/>
    <a:srgbClr val="914F9A"/>
    <a:srgbClr val="A31680"/>
    <a:srgbClr val="EC66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3D80C90-4FAC-457F-8E8F-11B5C63D583E}" type="datetimeFigureOut">
              <a:rPr lang="nl-NL" smtClean="0"/>
              <a:t>7-9-2023</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5B5E857-A27B-4111-B32A-76C60345B272}" type="slidenum">
              <a:rPr lang="nl-NL" smtClean="0"/>
              <a:t>‹nr.›</a:t>
            </a:fld>
            <a:endParaRPr lang="nl-NL"/>
          </a:p>
        </p:txBody>
      </p:sp>
    </p:spTree>
    <p:extLst>
      <p:ext uri="{BB962C8B-B14F-4D97-AF65-F5344CB8AC3E}">
        <p14:creationId xmlns:p14="http://schemas.microsoft.com/office/powerpoint/2010/main" val="1181229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userDrawn="1"/>
        </p:nvGrpSpPr>
        <p:grpSpPr>
          <a:xfrm>
            <a:off x="8932333" y="0"/>
            <a:ext cx="3259667" cy="6866467"/>
            <a:chOff x="8932333" y="-8467"/>
            <a:chExt cx="3259667" cy="6866467"/>
          </a:xfrm>
        </p:grpSpPr>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914F9A"/>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rgbClr val="A1CDEB"/>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05992"/>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E6007E"/>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EC66A2">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A31680"/>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6CCAF2"/>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DA5600"/>
                </a:solidFill>
              </a:defRPr>
            </a:lvl1pPr>
          </a:lstStyle>
          <a:p>
            <a:r>
              <a:rPr lang="nl-NL" dirty="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DA56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gn="ctr">
              <a:defRPr sz="4800">
                <a:latin typeface="Verdana" panose="020B0604030504040204" pitchFamily="34" charset="0"/>
                <a:ea typeface="Verdana" panose="020B0604030504040204" pitchFamily="34" charset="0"/>
                <a:cs typeface="Verdana" panose="020B0604030504040204" pitchFamily="34" charset="0"/>
              </a:defRPr>
            </a:lvl1pPr>
          </a:lstStyle>
          <a:p>
            <a:r>
              <a:rPr lang="nl-NL"/>
              <a:t>Klik om de stijl te bewerken</a:t>
            </a:r>
            <a:endParaRPr lang="en-US"/>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pPr/>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a:p>
        </p:txBody>
      </p:sp>
      <p:grpSp>
        <p:nvGrpSpPr>
          <p:cNvPr id="7" name="Group 6"/>
          <p:cNvGrpSpPr/>
          <p:nvPr userDrawn="1"/>
        </p:nvGrpSpPr>
        <p:grpSpPr>
          <a:xfrm>
            <a:off x="8932333" y="-8467"/>
            <a:ext cx="3259667" cy="6866467"/>
            <a:chOff x="8932333" y="-8467"/>
            <a:chExt cx="3259667" cy="6866467"/>
          </a:xfrm>
        </p:grpSpPr>
        <p:sp>
          <p:nvSpPr>
            <p:cNvPr id="10"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914F9A"/>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rgbClr val="A1CDEB"/>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26"/>
            <p:cNvSpPr/>
            <p:nvPr/>
          </p:nvSpPr>
          <p:spPr>
            <a:xfrm>
              <a:off x="8932333" y="3048000"/>
              <a:ext cx="3259667" cy="3810000"/>
            </a:xfrm>
            <a:prstGeom prst="triangle">
              <a:avLst>
                <a:gd name="adj" fmla="val 100000"/>
              </a:avLst>
            </a:prstGeom>
            <a:solidFill>
              <a:srgbClr val="005992"/>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E6007E"/>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EC66A2">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A31680"/>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30"/>
            <p:cNvSpPr/>
            <p:nvPr/>
          </p:nvSpPr>
          <p:spPr>
            <a:xfrm>
              <a:off x="10371666" y="3589867"/>
              <a:ext cx="1817159" cy="3268133"/>
            </a:xfrm>
            <a:prstGeom prst="triangle">
              <a:avLst>
                <a:gd name="adj" fmla="val 100000"/>
              </a:avLst>
            </a:prstGeom>
            <a:solidFill>
              <a:srgbClr val="6CCAF2"/>
            </a:solidFill>
            <a:ln>
              <a:noFill/>
            </a:ln>
            <a:effectLst/>
          </p:spPr>
          <p:style>
            <a:lnRef idx="1">
              <a:schemeClr val="accent1"/>
            </a:lnRef>
            <a:fillRef idx="3">
              <a:schemeClr val="accent1"/>
            </a:fillRef>
            <a:effectRef idx="2">
              <a:schemeClr val="accent1"/>
            </a:effectRef>
            <a:fontRef idx="minor">
              <a:schemeClr val="lt1"/>
            </a:fontRef>
          </p:style>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dirty="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a:p>
        </p:txBody>
      </p:sp>
      <p:grpSp>
        <p:nvGrpSpPr>
          <p:cNvPr id="39" name="Group 6"/>
          <p:cNvGrpSpPr/>
          <p:nvPr userDrawn="1"/>
        </p:nvGrpSpPr>
        <p:grpSpPr>
          <a:xfrm>
            <a:off x="8932333" y="-8467"/>
            <a:ext cx="3259667" cy="6866467"/>
            <a:chOff x="8932333" y="-8467"/>
            <a:chExt cx="3259667" cy="6866467"/>
          </a:xfrm>
        </p:grpSpPr>
        <p:sp>
          <p:nvSpPr>
            <p:cNvPr id="4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914F9A"/>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rgbClr val="A1CDEB"/>
            </a:solidFill>
            <a:ln>
              <a:noFill/>
            </a:ln>
            <a:effectLst/>
          </p:spPr>
          <p:style>
            <a:lnRef idx="1">
              <a:schemeClr val="accent1"/>
            </a:lnRef>
            <a:fillRef idx="3">
              <a:schemeClr val="accent1"/>
            </a:fillRef>
            <a:effectRef idx="2">
              <a:schemeClr val="accent1"/>
            </a:effectRef>
            <a:fontRef idx="minor">
              <a:schemeClr val="lt1"/>
            </a:fontRef>
          </p:style>
        </p:sp>
        <p:sp>
          <p:nvSpPr>
            <p:cNvPr id="44" name="Isosceles Triangle 26"/>
            <p:cNvSpPr/>
            <p:nvPr/>
          </p:nvSpPr>
          <p:spPr>
            <a:xfrm>
              <a:off x="8932333" y="3048000"/>
              <a:ext cx="3259667" cy="3810000"/>
            </a:xfrm>
            <a:prstGeom prst="triangle">
              <a:avLst>
                <a:gd name="adj" fmla="val 100000"/>
              </a:avLst>
            </a:prstGeom>
            <a:solidFill>
              <a:srgbClr val="005992"/>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E6007E"/>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EC66A2">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A31680"/>
            </a:solidFill>
            <a:ln>
              <a:noFill/>
            </a:ln>
            <a:effectLst/>
          </p:spPr>
          <p:style>
            <a:lnRef idx="1">
              <a:schemeClr val="accent1"/>
            </a:lnRef>
            <a:fillRef idx="3">
              <a:schemeClr val="accent1"/>
            </a:fillRef>
            <a:effectRef idx="2">
              <a:schemeClr val="accent1"/>
            </a:effectRef>
            <a:fontRef idx="minor">
              <a:schemeClr val="lt1"/>
            </a:fontRef>
          </p:style>
        </p:sp>
        <p:sp>
          <p:nvSpPr>
            <p:cNvPr id="48" name="Isosceles Triangle 30"/>
            <p:cNvSpPr/>
            <p:nvPr/>
          </p:nvSpPr>
          <p:spPr>
            <a:xfrm>
              <a:off x="10371666" y="3589867"/>
              <a:ext cx="1817159" cy="3268133"/>
            </a:xfrm>
            <a:prstGeom prst="triangle">
              <a:avLst>
                <a:gd name="adj" fmla="val 100000"/>
              </a:avLst>
            </a:prstGeom>
            <a:solidFill>
              <a:srgbClr val="6CCAF2"/>
            </a:solidFill>
            <a:ln>
              <a:noFill/>
            </a:ln>
            <a:effectLst/>
          </p:spPr>
          <p:style>
            <a:lnRef idx="1">
              <a:schemeClr val="accent1"/>
            </a:lnRef>
            <a:fillRef idx="3">
              <a:schemeClr val="accent1"/>
            </a:fillRef>
            <a:effectRef idx="2">
              <a:schemeClr val="accent1"/>
            </a:effectRef>
            <a:fontRef idx="minor">
              <a:schemeClr val="lt1"/>
            </a:fontRef>
          </p:style>
        </p:sp>
      </p:grpSp>
      <p:pic>
        <p:nvPicPr>
          <p:cNvPr id="18" name="Picture 4" descr="Gerelateerde afbeeldi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4795174"/>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800" kern="1200">
          <a:solidFill>
            <a:srgbClr val="DA5600"/>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rgbClr val="DA5600"/>
        </a:buClr>
        <a:buSzPct val="80000"/>
        <a:buFont typeface="Wingdings" panose="05000000000000000000" pitchFamily="2" charset="2"/>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457200" rtl="0" eaLnBrk="1" latinLnBrk="0" hangingPunct="1">
        <a:spcBef>
          <a:spcPts val="1000"/>
        </a:spcBef>
        <a:spcAft>
          <a:spcPts val="0"/>
        </a:spcAft>
        <a:buClr>
          <a:srgbClr val="DA5600"/>
        </a:buClr>
        <a:buSzPct val="80000"/>
        <a:buFont typeface="Wingdings" panose="05000000000000000000" pitchFamily="2" charset="2"/>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457200" rtl="0" eaLnBrk="1" latinLnBrk="0" hangingPunct="1">
        <a:spcBef>
          <a:spcPts val="1000"/>
        </a:spcBef>
        <a:spcAft>
          <a:spcPts val="0"/>
        </a:spcAft>
        <a:buClr>
          <a:srgbClr val="DA5600"/>
        </a:buClr>
        <a:buSzPct val="80000"/>
        <a:buFont typeface="Wingdings" panose="05000000000000000000" pitchFamily="2" charset="2"/>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457200" rtl="0" eaLnBrk="1" latinLnBrk="0" hangingPunct="1">
        <a:spcBef>
          <a:spcPts val="1000"/>
        </a:spcBef>
        <a:spcAft>
          <a:spcPts val="0"/>
        </a:spcAft>
        <a:buClr>
          <a:srgbClr val="DA5600"/>
        </a:buClr>
        <a:buSzPct val="80000"/>
        <a:buFont typeface="Wingdings" panose="05000000000000000000" pitchFamily="2" charset="2"/>
        <a:buChar char="§"/>
        <a:defRPr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457200" rtl="0" eaLnBrk="1" latinLnBrk="0" hangingPunct="1">
        <a:spcBef>
          <a:spcPts val="1000"/>
        </a:spcBef>
        <a:spcAft>
          <a:spcPts val="0"/>
        </a:spcAft>
        <a:buClr>
          <a:srgbClr val="DA5600"/>
        </a:buClr>
        <a:buSzPct val="80000"/>
        <a:buFont typeface="Wingdings" panose="05000000000000000000" pitchFamily="2" charset="2"/>
        <a:buChar char="§"/>
        <a:defRPr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jpe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hyperlink" Target="mailto:o.westerveld@candea.nl" TargetMode="External"/><Relationship Id="rId4" Type="http://schemas.openxmlformats.org/officeDocument/2006/relationships/hyperlink" Target="mailto:r.slagter@candea.nl"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candea.nl/groep7-8/een-dag-uit-het-leven-van-een-brugklasser" TargetMode="External"/><Relationship Id="rId5" Type="http://schemas.openxmlformats.org/officeDocument/2006/relationships/hyperlink" Target="https://youtu.be/8L0RcD0LBU4" TargetMode="External"/><Relationship Id="rId4" Type="http://schemas.openxmlformats.org/officeDocument/2006/relationships/hyperlink" Target="https://youtu.be/vf7K5In7VB8"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https://youtu.be/-f9jOS6CDc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2612078" y="2127736"/>
            <a:ext cx="7069015" cy="1200329"/>
          </a:xfrm>
          <a:prstGeom prst="rect">
            <a:avLst/>
          </a:prstGeom>
          <a:noFill/>
        </p:spPr>
        <p:txBody>
          <a:bodyPr wrap="square" rtlCol="0">
            <a:spAutoFit/>
          </a:bodyPr>
          <a:lstStyle/>
          <a:p>
            <a:r>
              <a:rPr lang="nl-NL" dirty="0"/>
              <a:t>Het Candea College heeft drie locaties: locatie Eltensestraat, locatie Saturnus en het Technasium.  </a:t>
            </a:r>
          </a:p>
          <a:p>
            <a:endParaRPr lang="nl-NL" dirty="0"/>
          </a:p>
          <a:p>
            <a:endParaRPr lang="nl-NL" dirty="0"/>
          </a:p>
        </p:txBody>
      </p:sp>
      <p:sp>
        <p:nvSpPr>
          <p:cNvPr id="18" name="Tekstvak 17"/>
          <p:cNvSpPr txBox="1"/>
          <p:nvPr/>
        </p:nvSpPr>
        <p:spPr>
          <a:xfrm>
            <a:off x="2612078" y="758130"/>
            <a:ext cx="7069015" cy="769441"/>
          </a:xfrm>
          <a:prstGeom prst="rect">
            <a:avLst/>
          </a:prstGeom>
          <a:noFill/>
        </p:spPr>
        <p:txBody>
          <a:bodyPr wrap="square" rtlCol="0">
            <a:spAutoFit/>
          </a:bodyPr>
          <a:lstStyle/>
          <a:p>
            <a:r>
              <a:rPr lang="nl-NL" sz="4400" dirty="0" err="1">
                <a:solidFill>
                  <a:srgbClr val="005E9A"/>
                </a:solidFill>
                <a:latin typeface="Arial" panose="020B0604020202020204" pitchFamily="34" charset="0"/>
                <a:cs typeface="Arial" panose="020B0604020202020204" pitchFamily="34" charset="0"/>
              </a:rPr>
              <a:t>Candea</a:t>
            </a:r>
            <a:r>
              <a:rPr lang="nl-NL" sz="4400" dirty="0">
                <a:solidFill>
                  <a:srgbClr val="005E9A"/>
                </a:solidFill>
                <a:latin typeface="Arial" panose="020B0604020202020204" pitchFamily="34" charset="0"/>
                <a:cs typeface="Arial" panose="020B0604020202020204" pitchFamily="34" charset="0"/>
              </a:rPr>
              <a:t> College Duiven </a:t>
            </a:r>
          </a:p>
        </p:txBody>
      </p:sp>
      <p:pic>
        <p:nvPicPr>
          <p:cNvPr id="6" name="Afbeelding 5">
            <a:extLst>
              <a:ext uri="{FF2B5EF4-FFF2-40B4-BE49-F238E27FC236}">
                <a16:creationId xmlns:a16="http://schemas.microsoft.com/office/drawing/2014/main" id="{C0A5A397-E6A5-42E6-B0AA-1997ADA54A7F}"/>
              </a:ext>
            </a:extLst>
          </p:cNvPr>
          <p:cNvPicPr>
            <a:picLocks noChangeAspect="1"/>
          </p:cNvPicPr>
          <p:nvPr/>
        </p:nvPicPr>
        <p:blipFill rotWithShape="1">
          <a:blip r:embed="rId4"/>
          <a:srcRect l="31018" t="24054" r="52012" b="51079"/>
          <a:stretch/>
        </p:blipFill>
        <p:spPr>
          <a:xfrm>
            <a:off x="2643492" y="3021531"/>
            <a:ext cx="6263441" cy="2950291"/>
          </a:xfrm>
          <a:prstGeom prst="rect">
            <a:avLst/>
          </a:prstGeom>
        </p:spPr>
      </p:pic>
    </p:spTree>
    <p:extLst>
      <p:ext uri="{BB962C8B-B14F-4D97-AF65-F5344CB8AC3E}">
        <p14:creationId xmlns:p14="http://schemas.microsoft.com/office/powerpoint/2010/main" val="4182861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412024"/>
            <a:ext cx="8513122" cy="5078313"/>
          </a:xfrm>
          <a:prstGeom prst="rect">
            <a:avLst/>
          </a:prstGeom>
          <a:noFill/>
        </p:spPr>
        <p:txBody>
          <a:bodyPr wrap="square" rtlCol="0">
            <a:spAutoFit/>
          </a:bodyPr>
          <a:lstStyle/>
          <a:p>
            <a:r>
              <a:rPr lang="nl-NL" dirty="0"/>
              <a:t>Het </a:t>
            </a:r>
            <a:r>
              <a:rPr lang="nl-NL" dirty="0" err="1"/>
              <a:t>Candea</a:t>
            </a:r>
            <a:r>
              <a:rPr lang="nl-NL" dirty="0"/>
              <a:t> College biedt in de bovenbouw van het vmbo drie profielen aan: </a:t>
            </a:r>
            <a:br>
              <a:rPr lang="nl-NL" dirty="0"/>
            </a:br>
            <a:endParaRPr lang="nl-NL" dirty="0"/>
          </a:p>
          <a:p>
            <a:pPr lvl="0"/>
            <a:r>
              <a:rPr lang="nl-NL" dirty="0"/>
              <a:t>- Zorg &amp; Welzijn</a:t>
            </a:r>
          </a:p>
          <a:p>
            <a:pPr lvl="0"/>
            <a:r>
              <a:rPr lang="nl-NL" dirty="0"/>
              <a:t>- Economie &amp; Ondernemen</a:t>
            </a:r>
          </a:p>
          <a:p>
            <a:pPr lvl="0"/>
            <a:r>
              <a:rPr lang="nl-NL" dirty="0"/>
              <a:t>- Media, Vormgeving &amp; ICT</a:t>
            </a:r>
          </a:p>
          <a:p>
            <a:endParaRPr lang="nl-NL" dirty="0"/>
          </a:p>
          <a:p>
            <a:r>
              <a:rPr lang="nl-NL" dirty="0"/>
              <a:t>In de bovenbouw van de mavo wordt het profiel Dienstverlening &amp; Producten aangeboden.</a:t>
            </a:r>
            <a:br>
              <a:rPr lang="nl-NL" dirty="0"/>
            </a:br>
            <a:endParaRPr lang="nl-NL" dirty="0"/>
          </a:p>
          <a:p>
            <a:r>
              <a:rPr lang="nl-NL" dirty="0"/>
              <a:t>Binnen deze profielen is er een groot aanbod aan keuzevakken zoals: fotografie, sport &amp; bewegen, transport &amp; logistiek, keuken … kortom te veel om op te noemen.</a:t>
            </a:r>
          </a:p>
          <a:p>
            <a:endParaRPr lang="nl-NL" dirty="0"/>
          </a:p>
          <a:p>
            <a:endParaRPr lang="nl-NL" dirty="0"/>
          </a:p>
          <a:p>
            <a:endParaRPr lang="nl-NL" dirty="0"/>
          </a:p>
          <a:p>
            <a:br>
              <a:rPr lang="nl-NL" dirty="0"/>
            </a:b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Profielen </a:t>
            </a:r>
          </a:p>
        </p:txBody>
      </p:sp>
    </p:spTree>
    <p:extLst>
      <p:ext uri="{BB962C8B-B14F-4D97-AF65-F5344CB8AC3E}">
        <p14:creationId xmlns:p14="http://schemas.microsoft.com/office/powerpoint/2010/main" val="3887396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412024"/>
            <a:ext cx="8513122" cy="5078313"/>
          </a:xfrm>
          <a:prstGeom prst="rect">
            <a:avLst/>
          </a:prstGeom>
          <a:noFill/>
        </p:spPr>
        <p:txBody>
          <a:bodyPr wrap="square" rtlCol="0">
            <a:spAutoFit/>
          </a:bodyPr>
          <a:lstStyle/>
          <a:p>
            <a:r>
              <a:rPr lang="nl-NL" dirty="0">
                <a:latin typeface="+mj-lt"/>
              </a:rPr>
              <a:t>Het Candea College biedt in de bovenbouw havo en vwo 4 profielen aan: </a:t>
            </a:r>
            <a:br>
              <a:rPr lang="nl-NL" dirty="0">
                <a:latin typeface="+mj-lt"/>
              </a:rPr>
            </a:br>
            <a:endParaRPr lang="nl-NL" dirty="0">
              <a:latin typeface="+mj-lt"/>
            </a:endParaRPr>
          </a:p>
          <a:p>
            <a:pPr marL="285750" lvl="0" indent="-285750">
              <a:buFontTx/>
              <a:buChar char="-"/>
            </a:pPr>
            <a:r>
              <a:rPr lang="nl-NL" dirty="0">
                <a:latin typeface="+mj-lt"/>
              </a:rPr>
              <a:t>Cultuur &amp; Maatschappij </a:t>
            </a:r>
          </a:p>
          <a:p>
            <a:pPr marL="285750" lvl="0" indent="-285750">
              <a:buFontTx/>
              <a:buChar char="-"/>
            </a:pPr>
            <a:r>
              <a:rPr lang="nl-NL" dirty="0">
                <a:latin typeface="+mj-lt"/>
              </a:rPr>
              <a:t>Economie &amp; Maatschappij </a:t>
            </a:r>
          </a:p>
          <a:p>
            <a:pPr marL="285750" lvl="0" indent="-285750">
              <a:buFontTx/>
              <a:buChar char="-"/>
            </a:pPr>
            <a:r>
              <a:rPr lang="nl-NL" dirty="0">
                <a:latin typeface="+mj-lt"/>
              </a:rPr>
              <a:t>Natuur &amp; Gezondheid </a:t>
            </a:r>
          </a:p>
          <a:p>
            <a:pPr marL="285750" lvl="0" indent="-285750">
              <a:buFontTx/>
              <a:buChar char="-"/>
            </a:pPr>
            <a:r>
              <a:rPr lang="nl-NL" dirty="0">
                <a:latin typeface="+mj-lt"/>
              </a:rPr>
              <a:t>Natuur &amp;Techniek </a:t>
            </a:r>
          </a:p>
          <a:p>
            <a:pPr marL="285750" lvl="0" indent="-285750">
              <a:buFontTx/>
              <a:buChar char="-"/>
            </a:pPr>
            <a:endParaRPr lang="nl-NL" dirty="0">
              <a:latin typeface="+mj-lt"/>
            </a:endParaRPr>
          </a:p>
          <a:p>
            <a:pPr algn="l" fontAlgn="base"/>
            <a:r>
              <a:rPr lang="nl-NL" sz="1800" b="0" i="0" dirty="0">
                <a:solidFill>
                  <a:srgbClr val="000000"/>
                </a:solidFill>
                <a:effectLst/>
                <a:latin typeface="+mj-lt"/>
              </a:rPr>
              <a:t>Elk profiel ken z'n verplichte vakken, en een aantal vrij te kiezen vakken.</a:t>
            </a:r>
            <a:endParaRPr lang="nl-NL" sz="1800" b="0" i="0" dirty="0">
              <a:solidFill>
                <a:srgbClr val="201F1E"/>
              </a:solidFill>
              <a:effectLst/>
              <a:latin typeface="+mj-lt"/>
            </a:endParaRPr>
          </a:p>
          <a:p>
            <a:pPr algn="l" fontAlgn="base"/>
            <a:endParaRPr lang="nl-NL" sz="1800" b="0" i="0" dirty="0">
              <a:solidFill>
                <a:srgbClr val="000000"/>
              </a:solidFill>
              <a:effectLst/>
              <a:latin typeface="+mj-lt"/>
            </a:endParaRPr>
          </a:p>
          <a:p>
            <a:pPr algn="l" fontAlgn="base"/>
            <a:r>
              <a:rPr lang="nl-NL" dirty="0">
                <a:solidFill>
                  <a:srgbClr val="000000"/>
                </a:solidFill>
                <a:latin typeface="+mj-lt"/>
              </a:rPr>
              <a:t>Het </a:t>
            </a:r>
            <a:r>
              <a:rPr lang="nl-NL" sz="1800" b="0" i="0" dirty="0">
                <a:solidFill>
                  <a:srgbClr val="000000"/>
                </a:solidFill>
                <a:effectLst/>
                <a:latin typeface="+mj-lt"/>
              </a:rPr>
              <a:t>Technasium valt onder de profielen Natuur &amp; Gezondheid en </a:t>
            </a:r>
            <a:br>
              <a:rPr lang="nl-NL" sz="1800" b="0" i="0" dirty="0">
                <a:solidFill>
                  <a:srgbClr val="000000"/>
                </a:solidFill>
                <a:effectLst/>
                <a:latin typeface="+mj-lt"/>
              </a:rPr>
            </a:br>
            <a:r>
              <a:rPr lang="nl-NL" sz="1800" b="0" i="0" dirty="0">
                <a:solidFill>
                  <a:srgbClr val="000000"/>
                </a:solidFill>
                <a:effectLst/>
                <a:latin typeface="+mj-lt"/>
              </a:rPr>
              <a:t>Natuur &amp; Techniek.</a:t>
            </a:r>
            <a:r>
              <a:rPr lang="nl-NL" sz="1800" b="0" i="0" dirty="0">
                <a:solidFill>
                  <a:srgbClr val="000000"/>
                </a:solidFill>
                <a:effectLst/>
                <a:latin typeface="Calibri" panose="020F0502020204030204" pitchFamily="34" charset="0"/>
              </a:rPr>
              <a:t> </a:t>
            </a:r>
            <a:endParaRPr lang="nl-NL" sz="1800" b="0" i="0" dirty="0">
              <a:solidFill>
                <a:srgbClr val="201F1E"/>
              </a:solidFill>
              <a:effectLst/>
              <a:latin typeface="Times New Roman" panose="02020603050405020304" pitchFamily="18" charset="0"/>
            </a:endParaRPr>
          </a:p>
          <a:p>
            <a:pPr algn="l" fontAlgn="base"/>
            <a:r>
              <a:rPr lang="nl-NL" sz="1800" b="0" i="0" dirty="0">
                <a:solidFill>
                  <a:srgbClr val="000000"/>
                </a:solidFill>
                <a:effectLst/>
                <a:latin typeface="Calibri" panose="020F0502020204030204" pitchFamily="34" charset="0"/>
              </a:rPr>
              <a:t> </a:t>
            </a:r>
            <a:endParaRPr lang="nl-NL" sz="1800" b="0" i="0" dirty="0">
              <a:solidFill>
                <a:srgbClr val="201F1E"/>
              </a:solidFill>
              <a:effectLst/>
              <a:latin typeface="Times New Roman" panose="02020603050405020304" pitchFamily="18" charset="0"/>
            </a:endParaRPr>
          </a:p>
          <a:p>
            <a:pPr marL="285750" lvl="0" indent="-285750">
              <a:buFontTx/>
              <a:buChar char="-"/>
            </a:pPr>
            <a:endParaRPr lang="nl-NL" dirty="0"/>
          </a:p>
          <a:p>
            <a:endParaRPr lang="nl-NL" dirty="0"/>
          </a:p>
          <a:p>
            <a:endParaRPr lang="nl-NL" dirty="0"/>
          </a:p>
          <a:p>
            <a:br>
              <a:rPr lang="nl-NL" dirty="0"/>
            </a:b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Profielen </a:t>
            </a:r>
          </a:p>
        </p:txBody>
      </p:sp>
    </p:spTree>
    <p:extLst>
      <p:ext uri="{BB962C8B-B14F-4D97-AF65-F5344CB8AC3E}">
        <p14:creationId xmlns:p14="http://schemas.microsoft.com/office/powerpoint/2010/main" val="39077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307249"/>
            <a:ext cx="8513122" cy="5909310"/>
          </a:xfrm>
          <a:prstGeom prst="rect">
            <a:avLst/>
          </a:prstGeom>
          <a:noFill/>
        </p:spPr>
        <p:txBody>
          <a:bodyPr wrap="square" rtlCol="0">
            <a:spAutoFit/>
          </a:bodyPr>
          <a:lstStyle/>
          <a:p>
            <a:r>
              <a:rPr lang="nl-NL" dirty="0"/>
              <a:t>Er bestaan op het </a:t>
            </a:r>
            <a:r>
              <a:rPr lang="nl-NL" dirty="0" err="1"/>
              <a:t>Candea</a:t>
            </a:r>
            <a:r>
              <a:rPr lang="nl-NL" dirty="0"/>
              <a:t> College geen rapporten (alleen een eindrapport). Waarom? </a:t>
            </a:r>
          </a:p>
          <a:p>
            <a:endParaRPr lang="nl-NL" dirty="0"/>
          </a:p>
          <a:p>
            <a:r>
              <a:rPr lang="nl-NL" dirty="0"/>
              <a:t>Allereerst proberen we niet teveel te toetsen. Toetsen kosten tijd, die kunnen leerlingen beter aan leren besteden. </a:t>
            </a:r>
          </a:p>
          <a:p>
            <a:endParaRPr lang="nl-NL" dirty="0"/>
          </a:p>
          <a:p>
            <a:r>
              <a:rPr lang="nl-NL" dirty="0"/>
              <a:t>Een deel van de toetsen op het </a:t>
            </a:r>
            <a:r>
              <a:rPr lang="nl-NL" dirty="0" err="1"/>
              <a:t>Candea</a:t>
            </a:r>
            <a:r>
              <a:rPr lang="nl-NL" dirty="0"/>
              <a:t> College zijn zogenaamde een RTTI-toeten. </a:t>
            </a:r>
            <a:br>
              <a:rPr lang="nl-NL" dirty="0"/>
            </a:br>
            <a:r>
              <a:rPr lang="nl-NL" dirty="0"/>
              <a:t>RTTI- toetsen zijn toetsen waaraan we kunnen zien hoe goed de leerling bepaalde onderdelen van de leerstof beheerst, maar die daar bovenop méér informatie geeft. Bijvoorbeeld of de leerling het moet hebben van Reproduceren (uit het hoofd leren) , of de leerling de kennis wel goed kan Toepassen en of de leerling echt Inzicht heeft in de stof. </a:t>
            </a:r>
          </a:p>
          <a:p>
            <a:endParaRPr lang="nl-NL" dirty="0"/>
          </a:p>
          <a:p>
            <a:r>
              <a:rPr lang="nl-NL" dirty="0"/>
              <a:t>We proberen dus minder maar beter te toetsen. </a:t>
            </a:r>
          </a:p>
          <a:p>
            <a:endParaRPr lang="nl-NL" dirty="0"/>
          </a:p>
          <a:p>
            <a:endParaRPr lang="nl-NL" dirty="0"/>
          </a:p>
          <a:p>
            <a:endParaRPr lang="nl-NL" dirty="0"/>
          </a:p>
          <a:p>
            <a:br>
              <a:rPr lang="nl-NL" dirty="0"/>
            </a:b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Toetsen en cijfers  </a:t>
            </a:r>
          </a:p>
        </p:txBody>
      </p:sp>
    </p:spTree>
    <p:extLst>
      <p:ext uri="{BB962C8B-B14F-4D97-AF65-F5344CB8AC3E}">
        <p14:creationId xmlns:p14="http://schemas.microsoft.com/office/powerpoint/2010/main" val="734244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089500" y="2672530"/>
            <a:ext cx="8513122" cy="3693319"/>
          </a:xfrm>
          <a:prstGeom prst="rect">
            <a:avLst/>
          </a:prstGeom>
          <a:noFill/>
        </p:spPr>
        <p:txBody>
          <a:bodyPr wrap="square" rtlCol="0">
            <a:spAutoFit/>
          </a:bodyPr>
          <a:lstStyle/>
          <a:p>
            <a:r>
              <a:rPr lang="nl-NL" dirty="0"/>
              <a:t>Romy Slagter en Odette Westerveld zijn contactpersonen basisonderwijs. </a:t>
            </a:r>
          </a:p>
          <a:p>
            <a:r>
              <a:rPr lang="nl-NL" dirty="0"/>
              <a:t>Zij houden zich intensief bezig met alles wat te maken heeft met de overgang van de basisschool naar het </a:t>
            </a:r>
            <a:r>
              <a:rPr lang="nl-NL" dirty="0" err="1"/>
              <a:t>Candea</a:t>
            </a:r>
            <a:r>
              <a:rPr lang="nl-NL" dirty="0"/>
              <a:t> College.  </a:t>
            </a:r>
          </a:p>
          <a:p>
            <a:endParaRPr lang="nl-NL" dirty="0"/>
          </a:p>
          <a:p>
            <a:r>
              <a:rPr lang="nl-NL" dirty="0"/>
              <a:t>Voor vragen kunnen jullie bij hen terecht via: </a:t>
            </a:r>
          </a:p>
          <a:p>
            <a:r>
              <a:rPr lang="nl-NL" dirty="0"/>
              <a:t> </a:t>
            </a:r>
          </a:p>
          <a:p>
            <a:r>
              <a:rPr lang="nl-NL" u="sng" dirty="0">
                <a:hlinkClick r:id="rId4"/>
              </a:rPr>
              <a:t>r.slagter@candea.nl</a:t>
            </a:r>
            <a:r>
              <a:rPr lang="nl-NL" dirty="0"/>
              <a:t> </a:t>
            </a:r>
          </a:p>
          <a:p>
            <a:r>
              <a:rPr lang="nl-NL" dirty="0"/>
              <a:t>Locatie </a:t>
            </a:r>
            <a:r>
              <a:rPr lang="nl-NL" dirty="0" err="1"/>
              <a:t>Eltensestraat</a:t>
            </a:r>
            <a:r>
              <a:rPr lang="nl-NL" dirty="0"/>
              <a:t> /schakel-</a:t>
            </a:r>
            <a:r>
              <a:rPr lang="nl-NL" dirty="0" err="1"/>
              <a:t>basisberoeps</a:t>
            </a:r>
            <a:r>
              <a:rPr lang="nl-NL" dirty="0"/>
              <a:t>, basis-kader, kader-mavo </a:t>
            </a:r>
          </a:p>
          <a:p>
            <a:endParaRPr lang="nl-NL" dirty="0"/>
          </a:p>
          <a:p>
            <a:r>
              <a:rPr lang="nl-NL" u="sng" dirty="0">
                <a:hlinkClick r:id="rId5"/>
              </a:rPr>
              <a:t>o.westerveld@candea.nl</a:t>
            </a:r>
            <a:r>
              <a:rPr lang="nl-NL" dirty="0"/>
              <a:t> </a:t>
            </a:r>
          </a:p>
          <a:p>
            <a:r>
              <a:rPr lang="nl-NL" dirty="0"/>
              <a:t>Locatie Saturnus / mavo-havo en havo-</a:t>
            </a:r>
            <a:r>
              <a:rPr lang="nl-NL" dirty="0" err="1"/>
              <a:t>wvo</a:t>
            </a:r>
            <a:r>
              <a:rPr lang="nl-NL" dirty="0"/>
              <a:t> </a:t>
            </a:r>
          </a:p>
          <a:p>
            <a:endParaRPr lang="nl-NL" dirty="0"/>
          </a:p>
          <a:p>
            <a:r>
              <a:rPr lang="nl-NL" dirty="0"/>
              <a:t>Of via: 0316-367800 </a:t>
            </a:r>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Contactpersonen </a:t>
            </a:r>
          </a:p>
        </p:txBody>
      </p:sp>
      <p:pic>
        <p:nvPicPr>
          <p:cNvPr id="1028" name="Picture 4" descr="https://www.candea.nl/userfiles/images/Romy_Slagter(1).jpg">
            <a:extLst>
              <a:ext uri="{FF2B5EF4-FFF2-40B4-BE49-F238E27FC236}">
                <a16:creationId xmlns:a16="http://schemas.microsoft.com/office/drawing/2014/main" id="{67F58EE4-1885-4DBB-8AC1-94F87897436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5108" y="3666477"/>
            <a:ext cx="1119859" cy="19397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www.candea.nl/userfiles/images/Odette_Westerveld.JPG">
            <a:extLst>
              <a:ext uri="{FF2B5EF4-FFF2-40B4-BE49-F238E27FC236}">
                <a16:creationId xmlns:a16="http://schemas.microsoft.com/office/drawing/2014/main" id="{BE2D4BFB-7823-4617-9731-B3559B5D5D2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00393" y="4975117"/>
            <a:ext cx="1224009" cy="17634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9866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602185" y="3351486"/>
            <a:ext cx="9324804" cy="1754326"/>
          </a:xfrm>
          <a:prstGeom prst="rect">
            <a:avLst/>
          </a:prstGeom>
          <a:noFill/>
        </p:spPr>
        <p:txBody>
          <a:bodyPr wrap="square" rtlCol="0">
            <a:spAutoFit/>
          </a:bodyPr>
          <a:lstStyle/>
          <a:p>
            <a:r>
              <a:rPr lang="nl-NL" dirty="0"/>
              <a:t>Klik op de link om de impressie video te bekijken: </a:t>
            </a:r>
            <a:r>
              <a:rPr lang="nl-NL" dirty="0">
                <a:hlinkClick r:id="rId4"/>
              </a:rPr>
              <a:t>https://youtu.be/vf7K5In7VB8</a:t>
            </a:r>
            <a:r>
              <a:rPr lang="nl-NL" dirty="0"/>
              <a:t>  </a:t>
            </a:r>
          </a:p>
          <a:p>
            <a:endParaRPr lang="nl-NL" dirty="0"/>
          </a:p>
          <a:p>
            <a:r>
              <a:rPr lang="nl-NL" dirty="0"/>
              <a:t>Klik op de link om de informatieve video te bekijken: </a:t>
            </a:r>
            <a:r>
              <a:rPr lang="nl-NL" dirty="0">
                <a:hlinkClick r:id="rId5"/>
              </a:rPr>
              <a:t>https://youtu.be/8L0RcD0LBU4</a:t>
            </a:r>
            <a:endParaRPr lang="nl-NL" dirty="0"/>
          </a:p>
          <a:p>
            <a:endParaRPr lang="nl-NL" dirty="0"/>
          </a:p>
          <a:p>
            <a:r>
              <a:rPr lang="nl-NL" dirty="0"/>
              <a:t>Benieuwd naar hoe een dag uit het leven van een brugklasser op Candea eruitziet?</a:t>
            </a:r>
          </a:p>
          <a:p>
            <a:r>
              <a:rPr lang="nl-NL" dirty="0"/>
              <a:t>Bekijk de video’s hier: </a:t>
            </a:r>
            <a:r>
              <a:rPr lang="nl-NL" dirty="0">
                <a:hlinkClick r:id="rId6"/>
              </a:rPr>
              <a:t>Een dag uit het leven van een brugklasser | Candea College</a:t>
            </a:r>
            <a:endParaRPr lang="nl-NL" dirty="0"/>
          </a:p>
        </p:txBody>
      </p:sp>
      <p:sp>
        <p:nvSpPr>
          <p:cNvPr id="18" name="Tekstvak 17"/>
          <p:cNvSpPr txBox="1"/>
          <p:nvPr/>
        </p:nvSpPr>
        <p:spPr>
          <a:xfrm>
            <a:off x="2940147" y="988099"/>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Bekijk onze video’s</a:t>
            </a:r>
          </a:p>
        </p:txBody>
      </p:sp>
    </p:spTree>
    <p:extLst>
      <p:ext uri="{BB962C8B-B14F-4D97-AF65-F5344CB8AC3E}">
        <p14:creationId xmlns:p14="http://schemas.microsoft.com/office/powerpoint/2010/main" val="2250671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392878" y="1779687"/>
            <a:ext cx="8513122" cy="5078313"/>
          </a:xfrm>
          <a:prstGeom prst="rect">
            <a:avLst/>
          </a:prstGeom>
          <a:noFill/>
        </p:spPr>
        <p:txBody>
          <a:bodyPr wrap="square" rtlCol="0">
            <a:spAutoFit/>
          </a:bodyPr>
          <a:lstStyle/>
          <a:p>
            <a:endParaRPr lang="nl-NL" dirty="0"/>
          </a:p>
          <a:p>
            <a:r>
              <a:rPr lang="nl-NL" dirty="0"/>
              <a:t>Leerlingen gaan naar school, groeien op en leren. Elke dag weer. Leerlingen staan niet stil, de wereld ook niet. Het </a:t>
            </a:r>
            <a:r>
              <a:rPr lang="nl-NL" dirty="0" err="1"/>
              <a:t>Candea</a:t>
            </a:r>
            <a:r>
              <a:rPr lang="nl-NL" dirty="0"/>
              <a:t> College verandert met de leerling en de wereld mee. </a:t>
            </a:r>
          </a:p>
          <a:p>
            <a:r>
              <a:rPr lang="nl-NL" dirty="0"/>
              <a:t>We gaan daarbij uit van een visie, verwoord in de doelen:</a:t>
            </a:r>
            <a:br>
              <a:rPr lang="nl-NL" dirty="0"/>
            </a:br>
            <a:endParaRPr lang="nl-NL" dirty="0"/>
          </a:p>
          <a:p>
            <a:pPr lvl="0"/>
            <a:r>
              <a:rPr lang="nl-NL" dirty="0"/>
              <a:t>-Gepersonaliseerd leren</a:t>
            </a:r>
          </a:p>
          <a:p>
            <a:pPr lvl="0"/>
            <a:r>
              <a:rPr lang="nl-NL" dirty="0"/>
              <a:t>-Talentontwikkeling voor elke leerling</a:t>
            </a:r>
          </a:p>
          <a:p>
            <a:pPr lvl="0"/>
            <a:r>
              <a:rPr lang="nl-NL" dirty="0"/>
              <a:t>-Leerdoelen op maat</a:t>
            </a:r>
          </a:p>
          <a:p>
            <a:pPr lvl="0"/>
            <a:r>
              <a:rPr lang="nl-NL" dirty="0"/>
              <a:t>-Keuzes voor leerlingen m.b.t. hun leerroute</a:t>
            </a:r>
          </a:p>
          <a:p>
            <a:pPr lvl="0"/>
            <a:r>
              <a:rPr lang="nl-NL" dirty="0"/>
              <a:t>-Leerlingen kunnen vakken op het hoogst haalbare niveau afsluiten</a:t>
            </a:r>
          </a:p>
          <a:p>
            <a:pPr lvl="0"/>
            <a:r>
              <a:rPr lang="nl-NL" dirty="0"/>
              <a:t>-Leren buiten school, in stages en buitenschoolse acti­viteiten</a:t>
            </a:r>
          </a:p>
          <a:p>
            <a:pPr lvl="0"/>
            <a:r>
              <a:rPr lang="nl-NL" dirty="0"/>
              <a:t>-Aandacht voor persoonlijke ontwikkeling, sociale groei en samenwerkend leren</a:t>
            </a:r>
          </a:p>
          <a:p>
            <a:pPr lvl="0"/>
            <a:r>
              <a:rPr lang="nl-NL" dirty="0"/>
              <a:t>-Begeleiding van leerlingen bij hun leerontwikkeling.</a:t>
            </a:r>
          </a:p>
          <a:p>
            <a:r>
              <a:rPr lang="nl-NL" dirty="0"/>
              <a:t> </a:t>
            </a:r>
          </a:p>
          <a:p>
            <a:r>
              <a:rPr lang="nl-NL" dirty="0"/>
              <a:t>Filmpje: </a:t>
            </a:r>
            <a:r>
              <a:rPr lang="nl-NL" u="sng" dirty="0">
                <a:hlinkClick r:id="rId4"/>
              </a:rPr>
              <a:t>https://youtu.be/-f9jOS6CDcs</a:t>
            </a:r>
            <a:r>
              <a:rPr lang="nl-NL" dirty="0"/>
              <a:t> </a:t>
            </a:r>
          </a:p>
          <a:p>
            <a:endParaRPr lang="nl-NL" dirty="0"/>
          </a:p>
          <a:p>
            <a:endParaRPr lang="nl-NL" dirty="0"/>
          </a:p>
        </p:txBody>
      </p:sp>
      <p:sp>
        <p:nvSpPr>
          <p:cNvPr id="18" name="Tekstvak 17"/>
          <p:cNvSpPr txBox="1"/>
          <p:nvPr/>
        </p:nvSpPr>
        <p:spPr>
          <a:xfrm>
            <a:off x="4812353" y="818360"/>
            <a:ext cx="7069015"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Visie</a:t>
            </a:r>
          </a:p>
        </p:txBody>
      </p:sp>
    </p:spTree>
    <p:extLst>
      <p:ext uri="{BB962C8B-B14F-4D97-AF65-F5344CB8AC3E}">
        <p14:creationId xmlns:p14="http://schemas.microsoft.com/office/powerpoint/2010/main" val="1484720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392878" y="1779687"/>
            <a:ext cx="8513122" cy="4524315"/>
          </a:xfrm>
          <a:prstGeom prst="rect">
            <a:avLst/>
          </a:prstGeom>
          <a:noFill/>
        </p:spPr>
        <p:txBody>
          <a:bodyPr wrap="square" rtlCol="0">
            <a:spAutoFit/>
          </a:bodyPr>
          <a:lstStyle/>
          <a:p>
            <a:endParaRPr lang="nl-NL" dirty="0"/>
          </a:p>
          <a:p>
            <a:endParaRPr lang="nl-NL" dirty="0"/>
          </a:p>
          <a:p>
            <a:r>
              <a:rPr lang="nl-NL" dirty="0"/>
              <a:t>Het eerste leerjaar bestaat uit heterogene groepen. Er zijn vijf dakpanklassen </a:t>
            </a:r>
            <a:br>
              <a:rPr lang="nl-NL" dirty="0"/>
            </a:br>
            <a:br>
              <a:rPr lang="nl-NL" dirty="0"/>
            </a:br>
            <a:r>
              <a:rPr lang="nl-NL" dirty="0"/>
              <a:t>- </a:t>
            </a:r>
            <a:r>
              <a:rPr lang="nl-NL" dirty="0" err="1"/>
              <a:t>sbb</a:t>
            </a:r>
            <a:r>
              <a:rPr lang="nl-NL" dirty="0"/>
              <a:t> (</a:t>
            </a:r>
            <a:r>
              <a:rPr lang="nl-NL" dirty="0" err="1"/>
              <a:t>schakelberoeps</a:t>
            </a:r>
            <a:r>
              <a:rPr lang="nl-NL" dirty="0"/>
              <a:t>-basis), </a:t>
            </a:r>
            <a:br>
              <a:rPr lang="nl-NL" dirty="0"/>
            </a:br>
            <a:r>
              <a:rPr lang="nl-NL" dirty="0"/>
              <a:t>- </a:t>
            </a:r>
            <a:r>
              <a:rPr lang="nl-NL" dirty="0" err="1"/>
              <a:t>bk</a:t>
            </a:r>
            <a:r>
              <a:rPr lang="nl-NL" dirty="0"/>
              <a:t> (basis-kader), </a:t>
            </a:r>
            <a:br>
              <a:rPr lang="nl-NL" dirty="0"/>
            </a:br>
            <a:r>
              <a:rPr lang="nl-NL" dirty="0"/>
              <a:t>- km (kader-mavo), </a:t>
            </a:r>
            <a:br>
              <a:rPr lang="nl-NL" dirty="0"/>
            </a:br>
            <a:r>
              <a:rPr lang="nl-NL" dirty="0"/>
              <a:t>- </a:t>
            </a:r>
            <a:r>
              <a:rPr lang="nl-NL" dirty="0" err="1"/>
              <a:t>mh</a:t>
            </a:r>
            <a:r>
              <a:rPr lang="nl-NL" dirty="0"/>
              <a:t> (mavo-havo) en </a:t>
            </a:r>
            <a:br>
              <a:rPr lang="nl-NL" dirty="0"/>
            </a:br>
            <a:r>
              <a:rPr lang="nl-NL" dirty="0"/>
              <a:t>- </a:t>
            </a:r>
            <a:r>
              <a:rPr lang="nl-NL" dirty="0" err="1"/>
              <a:t>hv</a:t>
            </a:r>
            <a:r>
              <a:rPr lang="nl-NL" dirty="0"/>
              <a:t> (havo-vwo).</a:t>
            </a:r>
            <a:br>
              <a:rPr lang="nl-NL" dirty="0"/>
            </a:br>
            <a:endParaRPr lang="nl-NL" dirty="0"/>
          </a:p>
          <a:p>
            <a:r>
              <a:rPr lang="nl-NL" dirty="0"/>
              <a:t>Door te kiezen voor dakpanklassen zeggen we tegen leerlingen: leer en groei nog even door vóór je kiest voor meer definitief kiest voor een bepaald schooltype (vwo, havo, mavo) of leerweg in het vmbo (</a:t>
            </a:r>
            <a:r>
              <a:rPr lang="nl-NL" dirty="0" err="1"/>
              <a:t>basisberoeps</a:t>
            </a:r>
            <a:r>
              <a:rPr lang="nl-NL" dirty="0"/>
              <a:t>- of kaderberoepsgerichte leerweg). </a:t>
            </a:r>
            <a:br>
              <a:rPr lang="nl-NL" dirty="0"/>
            </a:br>
            <a:br>
              <a:rPr lang="nl-NL" dirty="0"/>
            </a:br>
            <a:endParaRPr lang="nl-NL" dirty="0"/>
          </a:p>
        </p:txBody>
      </p:sp>
      <p:sp>
        <p:nvSpPr>
          <p:cNvPr id="18" name="Tekstvak 17"/>
          <p:cNvSpPr txBox="1"/>
          <p:nvPr/>
        </p:nvSpPr>
        <p:spPr>
          <a:xfrm>
            <a:off x="3450278" y="818360"/>
            <a:ext cx="7069015"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Klassen en keuzes</a:t>
            </a:r>
          </a:p>
        </p:txBody>
      </p:sp>
    </p:spTree>
    <p:extLst>
      <p:ext uri="{BB962C8B-B14F-4D97-AF65-F5344CB8AC3E}">
        <p14:creationId xmlns:p14="http://schemas.microsoft.com/office/powerpoint/2010/main" val="221430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392878" y="1779687"/>
            <a:ext cx="8513122" cy="5909310"/>
          </a:xfrm>
          <a:prstGeom prst="rect">
            <a:avLst/>
          </a:prstGeom>
          <a:noFill/>
        </p:spPr>
        <p:txBody>
          <a:bodyPr wrap="square" rtlCol="0">
            <a:spAutoFit/>
          </a:bodyPr>
          <a:lstStyle/>
          <a:p>
            <a:endParaRPr lang="nl-NL" dirty="0"/>
          </a:p>
          <a:p>
            <a:endParaRPr lang="nl-NL" dirty="0"/>
          </a:p>
          <a:p>
            <a:r>
              <a:rPr lang="nl-NL" dirty="0"/>
              <a:t>In alle brugklassen werken we met “kernvakken op niveau”. Er wordt gedifferentieerd in de klassikale lessen. </a:t>
            </a:r>
          </a:p>
          <a:p>
            <a:endParaRPr lang="nl-NL" dirty="0"/>
          </a:p>
          <a:p>
            <a:r>
              <a:rPr lang="nl-NL" dirty="0"/>
              <a:t>In leerjaar 1 kunnen we maatwerklessen voor het lagere en/of hogere niveau aanbieden. Hierin mogen per vak en per opleidingsniveau verschillende keuzes worden gemaakt. </a:t>
            </a:r>
          </a:p>
          <a:p>
            <a:endParaRPr lang="nl-NL" dirty="0"/>
          </a:p>
          <a:p>
            <a:r>
              <a:rPr lang="nl-NL" dirty="0"/>
              <a:t>Vanuit elke dakpanklas (leerjaar 1) kunnen leerlingen probleemloos doorstromen naar beide richtingen. Met andere woorden: de mavo / havo-klas bereidt leerlingen voor op mavo 2 of havo 2. En ook: de aansluiting op 2 havo is even goed vanuit de mavo / havo- dakpanklas als vanuit de havo / vwo-dakpanklas. Ook de kernvakken kunnen na leerjaar 1 op het hogere niveau gevolgd worden. Vanaf leerjaar 2 zijn er geen dakpanklassen meer. </a:t>
            </a:r>
          </a:p>
          <a:p>
            <a:endParaRPr lang="nl-NL" dirty="0"/>
          </a:p>
          <a:p>
            <a:endParaRPr lang="nl-NL" dirty="0"/>
          </a:p>
          <a:p>
            <a:endParaRPr lang="nl-NL" dirty="0"/>
          </a:p>
          <a:p>
            <a:br>
              <a:rPr lang="nl-NL" dirty="0"/>
            </a:br>
            <a:br>
              <a:rPr lang="nl-NL" dirty="0"/>
            </a:br>
            <a:endParaRPr lang="nl-NL" dirty="0"/>
          </a:p>
        </p:txBody>
      </p:sp>
      <p:sp>
        <p:nvSpPr>
          <p:cNvPr id="18" name="Tekstvak 17"/>
          <p:cNvSpPr txBox="1"/>
          <p:nvPr/>
        </p:nvSpPr>
        <p:spPr>
          <a:xfrm>
            <a:off x="3450278" y="818360"/>
            <a:ext cx="7069015"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Klassen en keuzes</a:t>
            </a:r>
          </a:p>
        </p:txBody>
      </p:sp>
    </p:spTree>
    <p:extLst>
      <p:ext uri="{BB962C8B-B14F-4D97-AF65-F5344CB8AC3E}">
        <p14:creationId xmlns:p14="http://schemas.microsoft.com/office/powerpoint/2010/main" val="2465726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132112"/>
            <a:ext cx="8513122" cy="5909310"/>
          </a:xfrm>
          <a:prstGeom prst="rect">
            <a:avLst/>
          </a:prstGeom>
          <a:noFill/>
        </p:spPr>
        <p:txBody>
          <a:bodyPr wrap="square" rtlCol="0">
            <a:spAutoFit/>
          </a:bodyPr>
          <a:lstStyle/>
          <a:p>
            <a:endParaRPr lang="nl-NL" dirty="0"/>
          </a:p>
          <a:p>
            <a:r>
              <a:rPr lang="nl-NL" dirty="0"/>
              <a:t>Op weg naar het examen kunnen leerlingen van het </a:t>
            </a:r>
            <a:r>
              <a:rPr lang="nl-NL" dirty="0" err="1"/>
              <a:t>Candea</a:t>
            </a:r>
            <a:r>
              <a:rPr lang="nl-NL" dirty="0"/>
              <a:t> College bij elk vak, in ieder leerjaar, onderwijs volgen op het voor hen hoogst haalbare niveau. </a:t>
            </a:r>
          </a:p>
          <a:p>
            <a:endParaRPr lang="nl-NL" dirty="0"/>
          </a:p>
          <a:p>
            <a:r>
              <a:rPr lang="nl-NL" dirty="0"/>
              <a:t>De laatste jaren hebben veel leerlingen examen gedaan in zo’n vak op een hoger niveau. Dat wordt ook op het diploma vermeld. </a:t>
            </a:r>
          </a:p>
          <a:p>
            <a:endParaRPr lang="nl-NL" dirty="0"/>
          </a:p>
          <a:p>
            <a:r>
              <a:rPr lang="nl-NL" dirty="0"/>
              <a:t>Zit een leerling al op het hoogste niveau, dan kan de leerling voor één of meer extra vakken kiezen. </a:t>
            </a:r>
          </a:p>
          <a:p>
            <a:endParaRPr lang="nl-NL" dirty="0"/>
          </a:p>
          <a:p>
            <a:r>
              <a:rPr lang="nl-NL" dirty="0"/>
              <a:t>De meeste vwo’ers slagen op het </a:t>
            </a:r>
            <a:r>
              <a:rPr lang="nl-NL" dirty="0" err="1"/>
              <a:t>Candea</a:t>
            </a:r>
            <a:r>
              <a:rPr lang="nl-NL" dirty="0"/>
              <a:t> College met een extra vak op hun diploma. </a:t>
            </a:r>
          </a:p>
          <a:p>
            <a:endParaRPr lang="nl-NL" dirty="0"/>
          </a:p>
          <a:p>
            <a:r>
              <a:rPr lang="nl-NL" dirty="0"/>
              <a:t>We geven ook mogelijkheden voor wie versneld zijn opleiding kan en wil doorlopen. In dat geval doet een leerling al een jaar eerder examen voor een bepaald vak. </a:t>
            </a:r>
          </a:p>
          <a:p>
            <a:endParaRPr lang="nl-NL" dirty="0"/>
          </a:p>
          <a:p>
            <a:endParaRPr lang="nl-NL" dirty="0"/>
          </a:p>
          <a:p>
            <a:br>
              <a:rPr lang="nl-NL" dirty="0"/>
            </a:b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Vakken op een hoger niveau</a:t>
            </a:r>
          </a:p>
        </p:txBody>
      </p:sp>
    </p:spTree>
    <p:extLst>
      <p:ext uri="{BB962C8B-B14F-4D97-AF65-F5344CB8AC3E}">
        <p14:creationId xmlns:p14="http://schemas.microsoft.com/office/powerpoint/2010/main" val="2994591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401864"/>
            <a:ext cx="8513122" cy="4801314"/>
          </a:xfrm>
          <a:prstGeom prst="rect">
            <a:avLst/>
          </a:prstGeom>
          <a:noFill/>
        </p:spPr>
        <p:txBody>
          <a:bodyPr wrap="square" rtlCol="0">
            <a:spAutoFit/>
          </a:bodyPr>
          <a:lstStyle/>
          <a:p>
            <a:r>
              <a:rPr lang="nl-NL" dirty="0"/>
              <a:t>Naast de lessen die verplicht zijn voor alle leerlingen is er elke dag ruimte voor leerlingen om zelf keuzes te maken. Dit noemen we maatwerk. </a:t>
            </a:r>
          </a:p>
          <a:p>
            <a:endParaRPr lang="nl-NL" dirty="0"/>
          </a:p>
          <a:p>
            <a:r>
              <a:rPr lang="nl-NL" dirty="0"/>
              <a:t>De leerlingen kiezen per periode zelf welk maatwerk voor hen nodig is of welk maatwerk zij leuk vinden. </a:t>
            </a:r>
            <a:br>
              <a:rPr lang="nl-NL" dirty="0"/>
            </a:br>
            <a:br>
              <a:rPr lang="nl-NL" dirty="0"/>
            </a:br>
            <a:r>
              <a:rPr lang="nl-NL" dirty="0"/>
              <a:t>Er zijn verschillende soorten maatwerk: </a:t>
            </a:r>
          </a:p>
          <a:p>
            <a:endParaRPr lang="nl-NL" dirty="0"/>
          </a:p>
          <a:p>
            <a:r>
              <a:rPr lang="nl-NL" dirty="0"/>
              <a:t>- ondersteuning, </a:t>
            </a:r>
          </a:p>
          <a:p>
            <a:r>
              <a:rPr lang="nl-NL" dirty="0"/>
              <a:t>- verdieping, </a:t>
            </a:r>
          </a:p>
          <a:p>
            <a:r>
              <a:rPr lang="nl-NL" dirty="0"/>
              <a:t>- verrijking, </a:t>
            </a:r>
          </a:p>
          <a:p>
            <a:r>
              <a:rPr lang="nl-NL" dirty="0"/>
              <a:t>- zelfstudie en </a:t>
            </a:r>
          </a:p>
          <a:p>
            <a:r>
              <a:rPr lang="nl-NL" dirty="0"/>
              <a:t>- maatwerk in overleg. </a:t>
            </a:r>
          </a:p>
          <a:p>
            <a:endParaRPr lang="nl-NL" dirty="0"/>
          </a:p>
          <a:p>
            <a:br>
              <a:rPr lang="nl-NL" dirty="0"/>
            </a:b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Maatwerk voor iedere leerling</a:t>
            </a:r>
          </a:p>
        </p:txBody>
      </p:sp>
    </p:spTree>
    <p:extLst>
      <p:ext uri="{BB962C8B-B14F-4D97-AF65-F5344CB8AC3E}">
        <p14:creationId xmlns:p14="http://schemas.microsoft.com/office/powerpoint/2010/main" val="188954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021499"/>
            <a:ext cx="8513122" cy="5909310"/>
          </a:xfrm>
          <a:prstGeom prst="rect">
            <a:avLst/>
          </a:prstGeom>
          <a:noFill/>
        </p:spPr>
        <p:txBody>
          <a:bodyPr wrap="square" rtlCol="0">
            <a:spAutoFit/>
          </a:bodyPr>
          <a:lstStyle/>
          <a:p>
            <a:br>
              <a:rPr lang="nl-NL" b="1" dirty="0"/>
            </a:br>
            <a:r>
              <a:rPr lang="nl-NL" b="1" dirty="0">
                <a:solidFill>
                  <a:srgbClr val="7030A0"/>
                </a:solidFill>
              </a:rPr>
              <a:t>Ondersteuning</a:t>
            </a:r>
            <a:r>
              <a:rPr lang="nl-NL" b="1" dirty="0"/>
              <a:t>:</a:t>
            </a:r>
            <a:r>
              <a:rPr lang="nl-NL" dirty="0"/>
              <a:t> kiezen leerlingen als zij extra ondersteuning willen voor een vak, bijvoorbeeld wiskunde, Engels of biologie. </a:t>
            </a:r>
          </a:p>
          <a:p>
            <a:r>
              <a:rPr lang="nl-NL" b="1" dirty="0">
                <a:solidFill>
                  <a:srgbClr val="7030A0"/>
                </a:solidFill>
              </a:rPr>
              <a:t>Verdieping</a:t>
            </a:r>
            <a:r>
              <a:rPr lang="nl-NL" b="1" dirty="0"/>
              <a:t>: </a:t>
            </a:r>
            <a:r>
              <a:rPr lang="nl-NL" dirty="0"/>
              <a:t>kiezen leerlingen, omdat zij ergens goed in zijn en het vak bijvoorbeeld op een hoger niveau willen volgen, bijvoorbeeld Nederlands.</a:t>
            </a:r>
          </a:p>
          <a:p>
            <a:r>
              <a:rPr lang="nl-NL" b="1" dirty="0">
                <a:solidFill>
                  <a:srgbClr val="7030A0"/>
                </a:solidFill>
              </a:rPr>
              <a:t>Verrijking</a:t>
            </a:r>
            <a:r>
              <a:rPr lang="nl-NL" b="1" dirty="0"/>
              <a:t>:</a:t>
            </a:r>
            <a:r>
              <a:rPr lang="nl-NL" dirty="0"/>
              <a:t> kiezen leerlingen omdat zij een vak dat niet voor alle leerjaren en schooltypen op de reguliere lessentabel staat interessant vinden. Je kunt bijvoorbeeld denken aan jong ondernemen, fotografie, koken of de klassieke oudheid. Verrijking is </a:t>
            </a:r>
            <a:r>
              <a:rPr lang="nl-NL" dirty="0" err="1"/>
              <a:t>schoolbreed</a:t>
            </a:r>
            <a:r>
              <a:rPr lang="nl-NL" dirty="0"/>
              <a:t> maatwerk waarbij leerlingen vanuit alle niveaus in groepen samen werken. </a:t>
            </a:r>
          </a:p>
          <a:p>
            <a:r>
              <a:rPr lang="nl-NL" b="1" dirty="0">
                <a:solidFill>
                  <a:srgbClr val="7030A0"/>
                </a:solidFill>
              </a:rPr>
              <a:t>Zelfstudie</a:t>
            </a:r>
            <a:r>
              <a:rPr lang="nl-NL" b="1" dirty="0"/>
              <a:t>:</a:t>
            </a:r>
            <a:r>
              <a:rPr lang="nl-NL" dirty="0"/>
              <a:t> betekent dat leerlingen ervoor kiezen om zelfstandig of met andere leerlingen te studeren. Hierbij zijn coöperatief leren en zelfregulatie belangrijke kenmerken.</a:t>
            </a:r>
          </a:p>
          <a:p>
            <a:r>
              <a:rPr lang="nl-NL" b="1" dirty="0">
                <a:solidFill>
                  <a:srgbClr val="7030A0"/>
                </a:solidFill>
              </a:rPr>
              <a:t>Maatwerk in overleg</a:t>
            </a:r>
            <a:r>
              <a:rPr lang="nl-NL" dirty="0"/>
              <a:t>: kiezen leerlingen als zij ondersteuning nodig hebben bij bijvoorbeeld plannen, bij dyslexie of dyscalculie, Nederlands als tweede taal (NT2) of wanneer leerlingen een eigen project willen doen.</a:t>
            </a:r>
          </a:p>
          <a:p>
            <a:endParaRPr lang="nl-NL" dirty="0"/>
          </a:p>
          <a:p>
            <a:endParaRPr lang="nl-NL" dirty="0"/>
          </a:p>
          <a:p>
            <a:br>
              <a:rPr lang="nl-NL" dirty="0"/>
            </a:b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Maatwerk voor iedere leerling</a:t>
            </a:r>
          </a:p>
        </p:txBody>
      </p:sp>
    </p:spTree>
    <p:extLst>
      <p:ext uri="{BB962C8B-B14F-4D97-AF65-F5344CB8AC3E}">
        <p14:creationId xmlns:p14="http://schemas.microsoft.com/office/powerpoint/2010/main" val="3344038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021499"/>
            <a:ext cx="8513122" cy="4247317"/>
          </a:xfrm>
          <a:prstGeom prst="rect">
            <a:avLst/>
          </a:prstGeom>
          <a:noFill/>
        </p:spPr>
        <p:txBody>
          <a:bodyPr wrap="square" rtlCol="0">
            <a:spAutoFit/>
          </a:bodyPr>
          <a:lstStyle/>
          <a:p>
            <a:br>
              <a:rPr lang="nl-NL" b="1" dirty="0"/>
            </a:br>
            <a:r>
              <a:rPr lang="nl-NL" dirty="0"/>
              <a:t>Op het </a:t>
            </a:r>
            <a:r>
              <a:rPr lang="nl-NL" dirty="0" err="1"/>
              <a:t>Candea</a:t>
            </a:r>
            <a:r>
              <a:rPr lang="nl-NL" dirty="0"/>
              <a:t> College is de mentor coach van de leerling. Alle mentoren zijn de laatste jaren goed opgeleid om leerlingen (en hun ouders) bij diverse keuzes zoals maatwerk te begeleiden. </a:t>
            </a:r>
          </a:p>
          <a:p>
            <a:endParaRPr lang="nl-NL" dirty="0"/>
          </a:p>
          <a:p>
            <a:r>
              <a:rPr lang="nl-NL" dirty="0"/>
              <a:t>Elk leerjaar heeft ook een eigen coördinator </a:t>
            </a:r>
            <a:r>
              <a:rPr lang="nl-NL" dirty="0" err="1"/>
              <a:t>leerlingzaken</a:t>
            </a:r>
            <a:r>
              <a:rPr lang="nl-NL" dirty="0"/>
              <a:t> die aanwezig is op de helpdesk voor leerlingen. Deze helpdesk en de mentoren zijn altijd toegankelijk voor leerlingen en hun ouders als een mentor ‘even’ niet bereikbaar is. Voor extra ondersteuning zijn er voor elke opleiding (</a:t>
            </a:r>
            <a:r>
              <a:rPr lang="nl-NL" dirty="0" err="1"/>
              <a:t>ortho</a:t>
            </a:r>
            <a:r>
              <a:rPr lang="nl-NL" dirty="0"/>
              <a:t>)pedagogen en remedial </a:t>
            </a:r>
            <a:r>
              <a:rPr lang="nl-NL" dirty="0" err="1"/>
              <a:t>teachers</a:t>
            </a:r>
            <a:r>
              <a:rPr lang="nl-NL" dirty="0"/>
              <a:t>. </a:t>
            </a:r>
          </a:p>
          <a:p>
            <a:endParaRPr lang="nl-NL" dirty="0"/>
          </a:p>
          <a:p>
            <a:endParaRPr lang="nl-NL" dirty="0"/>
          </a:p>
          <a:p>
            <a:br>
              <a:rPr lang="nl-NL" dirty="0"/>
            </a:b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Begeleiding </a:t>
            </a:r>
          </a:p>
        </p:txBody>
      </p:sp>
    </p:spTree>
    <p:extLst>
      <p:ext uri="{BB962C8B-B14F-4D97-AF65-F5344CB8AC3E}">
        <p14:creationId xmlns:p14="http://schemas.microsoft.com/office/powerpoint/2010/main" val="2987172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021499"/>
            <a:ext cx="8513122" cy="5632311"/>
          </a:xfrm>
          <a:prstGeom prst="rect">
            <a:avLst/>
          </a:prstGeom>
          <a:noFill/>
        </p:spPr>
        <p:txBody>
          <a:bodyPr wrap="square" rtlCol="0">
            <a:spAutoFit/>
          </a:bodyPr>
          <a:lstStyle/>
          <a:p>
            <a:br>
              <a:rPr lang="nl-NL" b="1" dirty="0"/>
            </a:br>
            <a:r>
              <a:rPr lang="nl-NL" dirty="0"/>
              <a:t>Het </a:t>
            </a:r>
            <a:r>
              <a:rPr lang="nl-NL" dirty="0" err="1"/>
              <a:t>Candea</a:t>
            </a:r>
            <a:r>
              <a:rPr lang="nl-NL" dirty="0"/>
              <a:t> College heeft op beide locaties een trajectgroep, dit is een vast lokaal met een vaste pedagoog. Leerlingen kunnen in nauw overleg met ouders, mentoren en de coördinator een beroep doen op de trajectgroep als er intensieve individuele ondersteuning nodig is. </a:t>
            </a:r>
          </a:p>
          <a:p>
            <a:endParaRPr lang="nl-NL" dirty="0"/>
          </a:p>
          <a:p>
            <a:r>
              <a:rPr lang="nl-NL" dirty="0"/>
              <a:t>Leerlingen met sociaal-emotionele problemen kunnen op afgesproken momenten onderwijs volgen in de trajectgroep. Soms een aantal uren, in andere gevallen hele dagen gedurende een bepaalde periode. </a:t>
            </a:r>
          </a:p>
          <a:p>
            <a:endParaRPr lang="nl-NL" dirty="0"/>
          </a:p>
          <a:p>
            <a:r>
              <a:rPr lang="nl-NL" dirty="0"/>
              <a:t>Ook kan er samen met een leerling de dag worden opgestart door samen het rooster door te nemen en te kijken wat er die dag allemaal moet gebeuren en wat de leerling hiervoor nodig heeft. Aan het einde van de dag wordt er samen gesproken over de dag en vindt een voorruitblik plaats naar de volgende dag. </a:t>
            </a:r>
          </a:p>
          <a:p>
            <a:endParaRPr lang="nl-NL" dirty="0"/>
          </a:p>
          <a:p>
            <a:endParaRPr lang="nl-NL" dirty="0"/>
          </a:p>
          <a:p>
            <a:endParaRPr lang="nl-NL" dirty="0"/>
          </a:p>
          <a:p>
            <a:br>
              <a:rPr lang="nl-NL" dirty="0"/>
            </a:b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Begeleiding – trajectgroep  </a:t>
            </a:r>
          </a:p>
        </p:txBody>
      </p:sp>
    </p:spTree>
    <p:extLst>
      <p:ext uri="{BB962C8B-B14F-4D97-AF65-F5344CB8AC3E}">
        <p14:creationId xmlns:p14="http://schemas.microsoft.com/office/powerpoint/2010/main" val="2582970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F158DFA7A95764AAFA3FC2148299757" ma:contentTypeVersion="11" ma:contentTypeDescription="Een nieuw document maken." ma:contentTypeScope="" ma:versionID="2adac8d6ddba91aea51c3249375fbec7">
  <xsd:schema xmlns:xsd="http://www.w3.org/2001/XMLSchema" xmlns:xs="http://www.w3.org/2001/XMLSchema" xmlns:p="http://schemas.microsoft.com/office/2006/metadata/properties" xmlns:ns3="729d6463-de42-4bec-914c-7d52fd440b21" xmlns:ns4="a65d8ab1-bace-40a7-b2ef-a264a366a692" targetNamespace="http://schemas.microsoft.com/office/2006/metadata/properties" ma:root="true" ma:fieldsID="3b36394edc837dce70704f59b56e34f2" ns3:_="" ns4:_="">
    <xsd:import namespace="729d6463-de42-4bec-914c-7d52fd440b21"/>
    <xsd:import namespace="a65d8ab1-bace-40a7-b2ef-a264a366a69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9d6463-de42-4bec-914c-7d52fd440b21"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5d8ab1-bace-40a7-b2ef-a264a366a692"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FAD420-E7DC-47F0-9A8A-396E2F9173B9}">
  <ds:schemaRefs>
    <ds:schemaRef ds:uri="http://schemas.microsoft.com/sharepoint/v3/contenttype/forms"/>
  </ds:schemaRefs>
</ds:datastoreItem>
</file>

<file path=customXml/itemProps2.xml><?xml version="1.0" encoding="utf-8"?>
<ds:datastoreItem xmlns:ds="http://schemas.openxmlformats.org/officeDocument/2006/customXml" ds:itemID="{465B1B01-A91C-4224-8906-14E70D4FAF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9d6463-de42-4bec-914c-7d52fd440b21"/>
    <ds:schemaRef ds:uri="a65d8ab1-bace-40a7-b2ef-a264a366a6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6E14428-272E-4B73-9E23-DA828A9CE771}">
  <ds:schemaRefs>
    <ds:schemaRef ds:uri="http://www.w3.org/XML/1998/namespace"/>
    <ds:schemaRef ds:uri="http://purl.org/dc/elements/1.1/"/>
    <ds:schemaRef ds:uri="729d6463-de42-4bec-914c-7d52fd440b21"/>
    <ds:schemaRef ds:uri="http://purl.org/dc/terms/"/>
    <ds:schemaRef ds:uri="a65d8ab1-bace-40a7-b2ef-a264a366a692"/>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713</TotalTime>
  <Words>1390</Words>
  <Application>Microsoft Office PowerPoint</Application>
  <PresentationFormat>Breedbeeld</PresentationFormat>
  <Paragraphs>144</Paragraphs>
  <Slides>14</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14</vt:i4>
      </vt:variant>
    </vt:vector>
  </HeadingPairs>
  <TitlesOfParts>
    <vt:vector size="22" baseType="lpstr">
      <vt:lpstr>Arial</vt:lpstr>
      <vt:lpstr>Calibri</vt:lpstr>
      <vt:lpstr>Times New Roman</vt:lpstr>
      <vt:lpstr>Trebuchet MS</vt:lpstr>
      <vt:lpstr>Verdana</vt:lpstr>
      <vt:lpstr>Wingdings</vt:lpstr>
      <vt:lpstr>Wingdings 3</vt:lpstr>
      <vt:lpstr>Facet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Kennismakingsavond</dc:title>
  <dc:creator>Willemsen, Edwin</dc:creator>
  <cp:lastModifiedBy>Lara Voorbij</cp:lastModifiedBy>
  <cp:revision>199</cp:revision>
  <cp:lastPrinted>2019-10-31T07:31:43Z</cp:lastPrinted>
  <dcterms:modified xsi:type="dcterms:W3CDTF">2023-09-07T08:42:10Z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0x010100DF158DFA7A95764AAFA3FC2148299757</vt:lpwstr>
  </property>
</Properties>
</file>